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62" r:id="rId4"/>
    <p:sldId id="258" r:id="rId5"/>
    <p:sldId id="259" r:id="rId6"/>
    <p:sldId id="263" r:id="rId7"/>
    <p:sldId id="260" r:id="rId8"/>
    <p:sldId id="261" r:id="rId9"/>
    <p:sldId id="264" r:id="rId10"/>
    <p:sldId id="265" r:id="rId11"/>
    <p:sldId id="272" r:id="rId12"/>
    <p:sldId id="266" r:id="rId13"/>
    <p:sldId id="268" r:id="rId14"/>
    <p:sldId id="267" r:id="rId15"/>
    <p:sldId id="273" r:id="rId16"/>
    <p:sldId id="269" r:id="rId17"/>
    <p:sldId id="270"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6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'Ark1'!$B$1</c:f>
              <c:strCache>
                <c:ptCount val="1"/>
                <c:pt idx="0">
                  <c:v>Hva kunne du aller helst tenke deg kus i?</c:v>
                </c:pt>
              </c:strCache>
            </c:strRef>
          </c:tx>
          <c:invertIfNegative val="0"/>
          <c:cat>
            <c:strRef>
              <c:f>'Ark1'!$A$2:$A$6</c:f>
              <c:strCache>
                <c:ptCount val="5"/>
                <c:pt idx="0">
                  <c:v>Tradisjonsbåtbygging</c:v>
                </c:pt>
                <c:pt idx="1">
                  <c:v>Bevaring/vedlikehold</c:v>
                </c:pt>
                <c:pt idx="2">
                  <c:v>Restaurering</c:v>
                </c:pt>
                <c:pt idx="3">
                  <c:v>Bruk av tradisjonsbåt</c:v>
                </c:pt>
                <c:pt idx="4">
                  <c:v>kystkultur</c:v>
                </c:pt>
              </c:strCache>
            </c:strRef>
          </c:cat>
          <c:val>
            <c:numRef>
              <c:f>'Ark1'!$B$2:$B$6</c:f>
              <c:numCache>
                <c:formatCode>General</c:formatCode>
                <c:ptCount val="5"/>
                <c:pt idx="0">
                  <c:v>40</c:v>
                </c:pt>
                <c:pt idx="1">
                  <c:v>63</c:v>
                </c:pt>
                <c:pt idx="2">
                  <c:v>50</c:v>
                </c:pt>
                <c:pt idx="3">
                  <c:v>49</c:v>
                </c:pt>
                <c:pt idx="4">
                  <c:v>52</c:v>
                </c:pt>
              </c:numCache>
            </c:numRef>
          </c:val>
          <c:extLst>
            <c:ext xmlns:c16="http://schemas.microsoft.com/office/drawing/2014/chart" uri="{C3380CC4-5D6E-409C-BE32-E72D297353CC}">
              <c16:uniqueId val="{00000000-36D6-488F-A55C-DB31F3E0B903}"/>
            </c:ext>
          </c:extLst>
        </c:ser>
        <c:ser>
          <c:idx val="1"/>
          <c:order val="1"/>
          <c:tx>
            <c:strRef>
              <c:f>'Ark1'!$C$1</c:f>
              <c:strCache>
                <c:ptCount val="1"/>
                <c:pt idx="0">
                  <c:v>Hvilke kurs er det spesielt viktig at forbundet KYSTEN eller andre frivillige organsiasjoner tilbyr?</c:v>
                </c:pt>
              </c:strCache>
            </c:strRef>
          </c:tx>
          <c:invertIfNegative val="0"/>
          <c:cat>
            <c:strRef>
              <c:f>'Ark1'!$A$2:$A$6</c:f>
              <c:strCache>
                <c:ptCount val="5"/>
                <c:pt idx="0">
                  <c:v>Tradisjonsbåtbygging</c:v>
                </c:pt>
                <c:pt idx="1">
                  <c:v>Bevaring/vedlikehold</c:v>
                </c:pt>
                <c:pt idx="2">
                  <c:v>Restaurering</c:v>
                </c:pt>
                <c:pt idx="3">
                  <c:v>Bruk av tradisjonsbåt</c:v>
                </c:pt>
                <c:pt idx="4">
                  <c:v>kystkultur</c:v>
                </c:pt>
              </c:strCache>
            </c:strRef>
          </c:cat>
          <c:val>
            <c:numRef>
              <c:f>'Ark1'!$C$2:$C$6</c:f>
              <c:numCache>
                <c:formatCode>General</c:formatCode>
                <c:ptCount val="5"/>
                <c:pt idx="0">
                  <c:v>49</c:v>
                </c:pt>
                <c:pt idx="1">
                  <c:v>86</c:v>
                </c:pt>
                <c:pt idx="2">
                  <c:v>65</c:v>
                </c:pt>
                <c:pt idx="3">
                  <c:v>70</c:v>
                </c:pt>
                <c:pt idx="4">
                  <c:v>61</c:v>
                </c:pt>
              </c:numCache>
            </c:numRef>
          </c:val>
          <c:extLst>
            <c:ext xmlns:c16="http://schemas.microsoft.com/office/drawing/2014/chart" uri="{C3380CC4-5D6E-409C-BE32-E72D297353CC}">
              <c16:uniqueId val="{00000001-36D6-488F-A55C-DB31F3E0B903}"/>
            </c:ext>
          </c:extLst>
        </c:ser>
        <c:dLbls>
          <c:showLegendKey val="0"/>
          <c:showVal val="0"/>
          <c:showCatName val="0"/>
          <c:showSerName val="0"/>
          <c:showPercent val="0"/>
          <c:showBubbleSize val="0"/>
        </c:dLbls>
        <c:gapWidth val="150"/>
        <c:axId val="-2117251304"/>
        <c:axId val="2119817400"/>
      </c:barChart>
      <c:catAx>
        <c:axId val="-2117251304"/>
        <c:scaling>
          <c:orientation val="minMax"/>
        </c:scaling>
        <c:delete val="0"/>
        <c:axPos val="b"/>
        <c:numFmt formatCode="General" sourceLinked="0"/>
        <c:majorTickMark val="out"/>
        <c:minorTickMark val="none"/>
        <c:tickLblPos val="nextTo"/>
        <c:crossAx val="2119817400"/>
        <c:crosses val="autoZero"/>
        <c:auto val="1"/>
        <c:lblAlgn val="ctr"/>
        <c:lblOffset val="100"/>
        <c:noMultiLvlLbl val="0"/>
      </c:catAx>
      <c:valAx>
        <c:axId val="2119817400"/>
        <c:scaling>
          <c:orientation val="minMax"/>
        </c:scaling>
        <c:delete val="0"/>
        <c:axPos val="l"/>
        <c:majorGridlines/>
        <c:numFmt formatCode="General" sourceLinked="1"/>
        <c:majorTickMark val="out"/>
        <c:minorTickMark val="none"/>
        <c:tickLblPos val="nextTo"/>
        <c:crossAx val="-2117251304"/>
        <c:crosses val="autoZero"/>
        <c:crossBetween val="between"/>
      </c:valAx>
    </c:plotArea>
    <c:legend>
      <c:legendPos val="r"/>
      <c:layout>
        <c:manualLayout>
          <c:xMode val="edge"/>
          <c:yMode val="edge"/>
          <c:x val="0.69287851171381298"/>
          <c:y val="4.5005639566641699E-2"/>
          <c:w val="0.30712148828618602"/>
          <c:h val="0.68077903530828299"/>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title>
    <c:autoTitleDeleted val="0"/>
    <c:plotArea>
      <c:layout/>
      <c:barChart>
        <c:barDir val="col"/>
        <c:grouping val="clustered"/>
        <c:varyColors val="0"/>
        <c:ser>
          <c:idx val="0"/>
          <c:order val="0"/>
          <c:tx>
            <c:strRef>
              <c:f>'Ark1'!$B$1</c:f>
              <c:strCache>
                <c:ptCount val="1"/>
                <c:pt idx="0">
                  <c:v>Hva slags kurs kunne du tenke deg?</c:v>
                </c:pt>
              </c:strCache>
            </c:strRef>
          </c:tx>
          <c:invertIfNegative val="0"/>
          <c:cat>
            <c:strRef>
              <c:f>'Ark1'!$A$2:$A$8</c:f>
              <c:strCache>
                <c:ptCount val="7"/>
                <c:pt idx="0">
                  <c:v>Lokale kurs</c:v>
                </c:pt>
                <c:pt idx="1">
                  <c:v>Nasjonale kurs</c:v>
                </c:pt>
                <c:pt idx="2">
                  <c:v>Samlinger/helgeseminar</c:v>
                </c:pt>
                <c:pt idx="3">
                  <c:v>Lengre kursmodeller</c:v>
                </c:pt>
                <c:pt idx="4">
                  <c:v>Fagbrev</c:v>
                </c:pt>
                <c:pt idx="5">
                  <c:v>Stipendordninger</c:v>
                </c:pt>
                <c:pt idx="6">
                  <c:v>Arbeidsfellesskap/mesterlære</c:v>
                </c:pt>
              </c:strCache>
            </c:strRef>
          </c:cat>
          <c:val>
            <c:numRef>
              <c:f>'Ark1'!$B$2:$B$8</c:f>
              <c:numCache>
                <c:formatCode>General</c:formatCode>
                <c:ptCount val="7"/>
                <c:pt idx="0">
                  <c:v>87</c:v>
                </c:pt>
                <c:pt idx="1">
                  <c:v>23</c:v>
                </c:pt>
                <c:pt idx="2">
                  <c:v>51</c:v>
                </c:pt>
                <c:pt idx="3">
                  <c:v>13</c:v>
                </c:pt>
                <c:pt idx="4">
                  <c:v>8</c:v>
                </c:pt>
                <c:pt idx="5">
                  <c:v>7</c:v>
                </c:pt>
                <c:pt idx="6">
                  <c:v>17</c:v>
                </c:pt>
              </c:numCache>
            </c:numRef>
          </c:val>
          <c:extLst>
            <c:ext xmlns:c16="http://schemas.microsoft.com/office/drawing/2014/chart" uri="{C3380CC4-5D6E-409C-BE32-E72D297353CC}">
              <c16:uniqueId val="{00000000-5BCF-4B59-9967-C3D1BFE672BD}"/>
            </c:ext>
          </c:extLst>
        </c:ser>
        <c:dLbls>
          <c:showLegendKey val="0"/>
          <c:showVal val="0"/>
          <c:showCatName val="0"/>
          <c:showSerName val="0"/>
          <c:showPercent val="0"/>
          <c:showBubbleSize val="0"/>
        </c:dLbls>
        <c:gapWidth val="150"/>
        <c:axId val="2119849496"/>
        <c:axId val="2119878088"/>
      </c:barChart>
      <c:catAx>
        <c:axId val="2119849496"/>
        <c:scaling>
          <c:orientation val="minMax"/>
        </c:scaling>
        <c:delete val="0"/>
        <c:axPos val="b"/>
        <c:numFmt formatCode="General" sourceLinked="0"/>
        <c:majorTickMark val="out"/>
        <c:minorTickMark val="none"/>
        <c:tickLblPos val="nextTo"/>
        <c:crossAx val="2119878088"/>
        <c:crosses val="autoZero"/>
        <c:auto val="1"/>
        <c:lblAlgn val="ctr"/>
        <c:lblOffset val="100"/>
        <c:noMultiLvlLbl val="0"/>
      </c:catAx>
      <c:valAx>
        <c:axId val="2119878088"/>
        <c:scaling>
          <c:orientation val="minMax"/>
        </c:scaling>
        <c:delete val="0"/>
        <c:axPos val="l"/>
        <c:majorGridlines/>
        <c:numFmt formatCode="General" sourceLinked="1"/>
        <c:majorTickMark val="out"/>
        <c:minorTickMark val="none"/>
        <c:tickLblPos val="nextTo"/>
        <c:crossAx val="2119849496"/>
        <c:crosses val="autoZero"/>
        <c:crossBetween val="between"/>
      </c:valAx>
    </c:plotArea>
    <c:legend>
      <c:legendPos val="r"/>
      <c:overlay val="0"/>
    </c:legend>
    <c:plotVisOnly val="1"/>
    <c:dispBlanksAs val="gap"/>
    <c:showDLblsOverMax val="0"/>
  </c:chart>
  <c:txPr>
    <a:bodyPr/>
    <a:lstStyle/>
    <a:p>
      <a:pPr>
        <a:defRPr sz="1800"/>
      </a:pPr>
      <a:endParaRPr lang="nb-NO"/>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1/6/2022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nb-NO"/>
              <a:t>Klikk for å redigere tittelstil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ndelingsoverskrif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1/6/2022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nb-NO"/>
              <a:t>Klikk for å redigere tittelstil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nb-NO"/>
              <a:t>Klikk for å redigere tittelstil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nb-NO"/>
              <a:t>Klikk for å redigere tittelstil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Dra bildet til plassholderen eller klikk ikonet for å legge til</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1/6/2022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nb-NO"/>
              <a:t>Klikk for å redigere tittelstil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nb-NO"/>
              <a:t>Klikk for å redigere tittelstil</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2"/>
          <a:stretch>
            <a:fillRect/>
          </a:stretch>
        </p:blipFill>
        <p:spPr>
          <a:xfrm>
            <a:off x="412750" y="460375"/>
            <a:ext cx="8309125" cy="2271877"/>
          </a:xfrm>
          <a:prstGeom prst="rect">
            <a:avLst/>
          </a:prstGeom>
        </p:spPr>
      </p:pic>
      <p:sp>
        <p:nvSpPr>
          <p:cNvPr id="2" name="Undertittel 1"/>
          <p:cNvSpPr>
            <a:spLocks noGrp="1"/>
          </p:cNvSpPr>
          <p:nvPr>
            <p:ph type="subTitle" idx="1"/>
          </p:nvPr>
        </p:nvSpPr>
        <p:spPr/>
        <p:txBody>
          <a:bodyPr/>
          <a:lstStyle/>
          <a:p>
            <a:r>
              <a:rPr lang="nb-NO" dirty="0"/>
              <a:t>Mette Vårdal, kultivator</a:t>
            </a:r>
          </a:p>
        </p:txBody>
      </p:sp>
      <p:sp>
        <p:nvSpPr>
          <p:cNvPr id="3" name="Tittel 2"/>
          <p:cNvSpPr>
            <a:spLocks noGrp="1"/>
          </p:cNvSpPr>
          <p:nvPr>
            <p:ph type="ctrTitle"/>
          </p:nvPr>
        </p:nvSpPr>
        <p:spPr>
          <a:xfrm>
            <a:off x="604705" y="3417534"/>
            <a:ext cx="6629400" cy="916342"/>
          </a:xfrm>
        </p:spPr>
        <p:txBody>
          <a:bodyPr/>
          <a:lstStyle/>
          <a:p>
            <a:r>
              <a:rPr lang="nb-NO" dirty="0" err="1"/>
              <a:t>TrebåtBYGGER</a:t>
            </a:r>
            <a:br>
              <a:rPr lang="nb-NO" dirty="0"/>
            </a:br>
            <a:r>
              <a:rPr lang="nb-NO" sz="2800" dirty="0"/>
              <a:t>- langsom læring</a:t>
            </a:r>
          </a:p>
        </p:txBody>
      </p:sp>
      <p:pic>
        <p:nvPicPr>
          <p:cNvPr id="6" name="Bilde 5"/>
          <p:cNvPicPr>
            <a:picLocks noChangeAspect="1"/>
          </p:cNvPicPr>
          <p:nvPr/>
        </p:nvPicPr>
        <p:blipFill>
          <a:blip r:embed="rId3"/>
          <a:stretch>
            <a:fillRect/>
          </a:stretch>
        </p:blipFill>
        <p:spPr>
          <a:xfrm>
            <a:off x="7787415" y="3258784"/>
            <a:ext cx="759835" cy="1485900"/>
          </a:xfrm>
          <a:prstGeom prst="rect">
            <a:avLst/>
          </a:prstGeom>
        </p:spPr>
      </p:pic>
      <p:pic>
        <p:nvPicPr>
          <p:cNvPr id="8" name="Bilde 7"/>
          <p:cNvPicPr>
            <a:picLocks noChangeAspect="1"/>
          </p:cNvPicPr>
          <p:nvPr/>
        </p:nvPicPr>
        <p:blipFill>
          <a:blip r:embed="rId4"/>
          <a:stretch>
            <a:fillRect/>
          </a:stretch>
        </p:blipFill>
        <p:spPr>
          <a:xfrm>
            <a:off x="7605580" y="5553075"/>
            <a:ext cx="1116295" cy="1114089"/>
          </a:xfrm>
          <a:prstGeom prst="rect">
            <a:avLst/>
          </a:prstGeom>
        </p:spPr>
      </p:pic>
    </p:spTree>
    <p:extLst>
      <p:ext uri="{BB962C8B-B14F-4D97-AF65-F5344CB8AC3E}">
        <p14:creationId xmlns:p14="http://schemas.microsoft.com/office/powerpoint/2010/main" val="399295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Viktige Lokale miljøer</a:t>
            </a:r>
          </a:p>
        </p:txBody>
      </p:sp>
      <p:sp>
        <p:nvSpPr>
          <p:cNvPr id="3" name="Plassholder for innhold 2"/>
          <p:cNvSpPr>
            <a:spLocks noGrp="1"/>
          </p:cNvSpPr>
          <p:nvPr>
            <p:ph idx="1"/>
          </p:nvPr>
        </p:nvSpPr>
        <p:spPr/>
        <p:txBody>
          <a:bodyPr>
            <a:normAutofit fontScale="77500" lnSpcReduction="20000"/>
          </a:bodyPr>
          <a:lstStyle/>
          <a:p>
            <a:r>
              <a:rPr lang="nb-NO" dirty="0"/>
              <a:t>Respondentene bor spredt, er lite på kurs, men er aktive lokalt. </a:t>
            </a:r>
          </a:p>
          <a:p>
            <a:endParaRPr lang="nb-NO" dirty="0"/>
          </a:p>
          <a:p>
            <a:r>
              <a:rPr lang="nb-NO" dirty="0"/>
              <a:t>Vanligere å jobbe med båt i fellesskap enn å bruker den i fellesskap </a:t>
            </a:r>
          </a:p>
          <a:p>
            <a:endParaRPr lang="nb-NO" dirty="0"/>
          </a:p>
          <a:p>
            <a:r>
              <a:rPr lang="nb-NO" dirty="0"/>
              <a:t>Stor kjennskap til lokale båter og båtbyggere</a:t>
            </a:r>
          </a:p>
          <a:p>
            <a:endParaRPr lang="nb-NO" dirty="0"/>
          </a:p>
          <a:p>
            <a:r>
              <a:rPr lang="nb-NO" dirty="0"/>
              <a:t>Et aktivt miljø, ikke veldig organisert, men finnes mye å bygge videre på når vi skal sikre og styrke kunnskapsoverføringen</a:t>
            </a:r>
          </a:p>
          <a:p>
            <a:pPr marL="114300" indent="0">
              <a:buNone/>
            </a:pPr>
            <a:endParaRPr lang="nb-NO" dirty="0"/>
          </a:p>
          <a:p>
            <a:pPr marL="114300" indent="0">
              <a:buNone/>
            </a:pPr>
            <a:r>
              <a:rPr lang="nb-NO" dirty="0"/>
              <a:t>Vi må:</a:t>
            </a:r>
          </a:p>
          <a:p>
            <a:r>
              <a:rPr lang="nb-NO" dirty="0"/>
              <a:t>Støtte opp om kunnskapsoverføring i lokale miljø, både kurs og arbeidsfellesskap</a:t>
            </a:r>
          </a:p>
          <a:p>
            <a:endParaRPr lang="nb-NO" dirty="0"/>
          </a:p>
          <a:p>
            <a:r>
              <a:rPr lang="nb-NO" dirty="0"/>
              <a:t>Sikre dyktige håndverkere over et stort område</a:t>
            </a:r>
          </a:p>
        </p:txBody>
      </p:sp>
    </p:spTree>
    <p:extLst>
      <p:ext uri="{BB962C8B-B14F-4D97-AF65-F5344CB8AC3E}">
        <p14:creationId xmlns:p14="http://schemas.microsoft.com/office/powerpoint/2010/main" val="3552629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Hvilke muligheter har vi?</a:t>
            </a:r>
          </a:p>
        </p:txBody>
      </p:sp>
      <p:sp>
        <p:nvSpPr>
          <p:cNvPr id="3" name="Plassholder for innhold 2"/>
          <p:cNvSpPr>
            <a:spLocks noGrp="1"/>
          </p:cNvSpPr>
          <p:nvPr>
            <p:ph idx="1"/>
          </p:nvPr>
        </p:nvSpPr>
        <p:spPr/>
        <p:txBody>
          <a:bodyPr/>
          <a:lstStyle/>
          <a:p>
            <a:r>
              <a:rPr lang="nb-NO" dirty="0"/>
              <a:t>Kurs</a:t>
            </a:r>
          </a:p>
          <a:p>
            <a:endParaRPr lang="nb-NO" dirty="0"/>
          </a:p>
          <a:p>
            <a:r>
              <a:rPr lang="nb-NO" dirty="0"/>
              <a:t>Fagbrev</a:t>
            </a:r>
          </a:p>
          <a:p>
            <a:endParaRPr lang="nb-NO" dirty="0"/>
          </a:p>
          <a:p>
            <a:r>
              <a:rPr lang="nb-NO" dirty="0"/>
              <a:t>Yrkesutøvelse/næring</a:t>
            </a:r>
          </a:p>
          <a:p>
            <a:endParaRPr lang="nb-NO" dirty="0"/>
          </a:p>
          <a:p>
            <a:r>
              <a:rPr lang="nb-NO" dirty="0"/>
              <a:t>Stipend</a:t>
            </a:r>
          </a:p>
        </p:txBody>
      </p:sp>
    </p:spTree>
    <p:extLst>
      <p:ext uri="{BB962C8B-B14F-4D97-AF65-F5344CB8AC3E}">
        <p14:creationId xmlns:p14="http://schemas.microsoft.com/office/powerpoint/2010/main" val="35947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84% er interesserte i kurs</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191323769"/>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988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Viktig at noen andre lærer?</a:t>
            </a:r>
          </a:p>
        </p:txBody>
      </p:sp>
      <p:sp>
        <p:nvSpPr>
          <p:cNvPr id="3" name="Plassholder for innhold 2"/>
          <p:cNvSpPr>
            <a:spLocks noGrp="1"/>
          </p:cNvSpPr>
          <p:nvPr>
            <p:ph idx="1"/>
          </p:nvPr>
        </p:nvSpPr>
        <p:spPr/>
        <p:txBody>
          <a:bodyPr>
            <a:normAutofit fontScale="92500" lnSpcReduction="10000"/>
          </a:bodyPr>
          <a:lstStyle/>
          <a:p>
            <a:pPr marL="114300" indent="0">
              <a:buNone/>
            </a:pPr>
            <a:r>
              <a:rPr lang="nb-NO" dirty="0"/>
              <a:t>To mulige måter å lese resultatet:</a:t>
            </a:r>
          </a:p>
          <a:p>
            <a:pPr marL="114300" indent="0">
              <a:buNone/>
            </a:pPr>
            <a:r>
              <a:rPr lang="nb-NO" dirty="0"/>
              <a:t>enten</a:t>
            </a:r>
          </a:p>
          <a:p>
            <a:r>
              <a:rPr lang="nb-NO" dirty="0"/>
              <a:t>Noen må gjøre noe slik at ikke kunnskapen går tapt</a:t>
            </a:r>
          </a:p>
          <a:p>
            <a:pPr marL="114300" indent="0">
              <a:buNone/>
            </a:pPr>
            <a:r>
              <a:rPr lang="nb-NO" dirty="0"/>
              <a:t>eller</a:t>
            </a:r>
          </a:p>
          <a:p>
            <a:r>
              <a:rPr lang="nb-NO" dirty="0"/>
              <a:t>De aktive er med og skaper læringsarenaer lokalt</a:t>
            </a:r>
          </a:p>
          <a:p>
            <a:endParaRPr lang="nb-NO" dirty="0"/>
          </a:p>
          <a:p>
            <a:r>
              <a:rPr lang="nb-NO" dirty="0"/>
              <a:t>Mange har skrevet at de holder kurs, de er voksne menn med mye kunnskap. De er kunnskapsformidlere, ikke kunnskapssøkere.</a:t>
            </a:r>
          </a:p>
          <a:p>
            <a:endParaRPr lang="nb-NO" dirty="0"/>
          </a:p>
          <a:p>
            <a:r>
              <a:rPr lang="nb-NO" dirty="0"/>
              <a:t>Det er høy bevissthet og ønske om bevaring og formidling. De ser sin rolle i et samfunnsperspektiv.</a:t>
            </a:r>
          </a:p>
          <a:p>
            <a:endParaRPr lang="nb-NO" dirty="0"/>
          </a:p>
        </p:txBody>
      </p:sp>
    </p:spTree>
    <p:extLst>
      <p:ext uri="{BB962C8B-B14F-4D97-AF65-F5344CB8AC3E}">
        <p14:creationId xmlns:p14="http://schemas.microsoft.com/office/powerpoint/2010/main" val="354071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Korte og lokale kurs</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898221549"/>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7129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Små, men viktige miljø</a:t>
            </a:r>
          </a:p>
        </p:txBody>
      </p:sp>
      <p:sp>
        <p:nvSpPr>
          <p:cNvPr id="3" name="Plassholder for innhold 2"/>
          <p:cNvSpPr>
            <a:spLocks noGrp="1"/>
          </p:cNvSpPr>
          <p:nvPr>
            <p:ph idx="1"/>
          </p:nvPr>
        </p:nvSpPr>
        <p:spPr/>
        <p:txBody>
          <a:bodyPr/>
          <a:lstStyle/>
          <a:p>
            <a:r>
              <a:rPr lang="nb-NO" dirty="0"/>
              <a:t>Et ønske om læring i, for og med de lokale miljøene</a:t>
            </a:r>
          </a:p>
          <a:p>
            <a:endParaRPr lang="nb-NO" dirty="0"/>
          </a:p>
          <a:p>
            <a:r>
              <a:rPr lang="nb-NO" dirty="0"/>
              <a:t>Ser seg selv i et større perspektiv og diskuterer den lokale aktiviteten i lys av UNESCO og verdensarv</a:t>
            </a:r>
          </a:p>
          <a:p>
            <a:endParaRPr lang="nb-NO" dirty="0"/>
          </a:p>
          <a:p>
            <a:r>
              <a:rPr lang="nb-NO" dirty="0" err="1"/>
              <a:t>UNESCOs</a:t>
            </a:r>
            <a:r>
              <a:rPr lang="nb-NO" dirty="0"/>
              <a:t> arbeid med immateriell kulturarv anbefaler også at denne type videreføring og bruk av tradisjonen foregår lokalt og i opprinnelig miljø</a:t>
            </a:r>
          </a:p>
          <a:p>
            <a:endParaRPr lang="nb-NO" dirty="0"/>
          </a:p>
          <a:p>
            <a:r>
              <a:rPr lang="nb-NO" dirty="0"/>
              <a:t>Må vi prioritere noen få lokale miljøer for å lykkes?</a:t>
            </a:r>
          </a:p>
        </p:txBody>
      </p:sp>
    </p:spTree>
    <p:extLst>
      <p:ext uri="{BB962C8B-B14F-4D97-AF65-F5344CB8AC3E}">
        <p14:creationId xmlns:p14="http://schemas.microsoft.com/office/powerpoint/2010/main" val="268283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Fagbrev for de få</a:t>
            </a:r>
          </a:p>
        </p:txBody>
      </p:sp>
      <p:sp>
        <p:nvSpPr>
          <p:cNvPr id="3" name="Plassholder for innhold 2"/>
          <p:cNvSpPr>
            <a:spLocks noGrp="1"/>
          </p:cNvSpPr>
          <p:nvPr>
            <p:ph idx="1"/>
          </p:nvPr>
        </p:nvSpPr>
        <p:spPr/>
        <p:txBody>
          <a:bodyPr>
            <a:normAutofit lnSpcReduction="10000"/>
          </a:bodyPr>
          <a:lstStyle/>
          <a:p>
            <a:r>
              <a:rPr lang="nb-NO" dirty="0"/>
              <a:t>27 som har fagbrev, 58 som sier de kunne tenkt seg det</a:t>
            </a:r>
          </a:p>
          <a:p>
            <a:endParaRPr lang="nb-NO" dirty="0"/>
          </a:p>
          <a:p>
            <a:r>
              <a:rPr lang="nb-NO" dirty="0"/>
              <a:t>Alder, økonomi og liten mulighet for å tjene penger som båtbygger er årsak til at ikke flere gjør det</a:t>
            </a:r>
          </a:p>
          <a:p>
            <a:endParaRPr lang="nb-NO" dirty="0"/>
          </a:p>
          <a:p>
            <a:r>
              <a:rPr lang="nb-NO" dirty="0"/>
              <a:t>Fagbrev er ikke en løsning for mange, men en viktig mulighet for de få som vil</a:t>
            </a:r>
          </a:p>
          <a:p>
            <a:endParaRPr lang="nb-NO" dirty="0"/>
          </a:p>
          <a:p>
            <a:r>
              <a:rPr lang="nb-NO" dirty="0"/>
              <a:t>Derfor jobber vi videre med et modulbasert tilbud rettet mot fagbrev i trebåtbyggerfaget</a:t>
            </a:r>
          </a:p>
        </p:txBody>
      </p:sp>
    </p:spTree>
    <p:extLst>
      <p:ext uri="{BB962C8B-B14F-4D97-AF65-F5344CB8AC3E}">
        <p14:creationId xmlns:p14="http://schemas.microsoft.com/office/powerpoint/2010/main" val="159548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Fagbrev er viktig, men ikke nok</a:t>
            </a:r>
          </a:p>
        </p:txBody>
      </p:sp>
      <p:sp>
        <p:nvSpPr>
          <p:cNvPr id="3" name="Plassholder for innhold 2"/>
          <p:cNvSpPr>
            <a:spLocks noGrp="1"/>
          </p:cNvSpPr>
          <p:nvPr>
            <p:ph idx="1"/>
          </p:nvPr>
        </p:nvSpPr>
        <p:spPr/>
        <p:txBody>
          <a:bodyPr>
            <a:normAutofit fontScale="92500"/>
          </a:bodyPr>
          <a:lstStyle/>
          <a:p>
            <a:r>
              <a:rPr lang="nb-NO" dirty="0"/>
              <a:t>Fagbrev gir oss ikke 50-65 år gamle menn med 40 års erfaring</a:t>
            </a:r>
          </a:p>
          <a:p>
            <a:endParaRPr lang="nb-NO" dirty="0"/>
          </a:p>
          <a:p>
            <a:r>
              <a:rPr lang="nb-NO" dirty="0"/>
              <a:t>Det er et ”hull” i kunnskapsoverføringen mellom de grunnleggende ferdighetene/fagbrev og ekspert-nivået</a:t>
            </a:r>
          </a:p>
          <a:p>
            <a:endParaRPr lang="nb-NO" dirty="0"/>
          </a:p>
          <a:p>
            <a:r>
              <a:rPr lang="nb-NO" dirty="0"/>
              <a:t>Vi må sikre kunnskap og mulighet til fordypning ut over dagens kurs og fagbrev</a:t>
            </a:r>
          </a:p>
          <a:p>
            <a:pPr marL="114300" indent="0">
              <a:buNone/>
            </a:pPr>
            <a:endParaRPr lang="nb-NO" dirty="0"/>
          </a:p>
          <a:p>
            <a:r>
              <a:rPr lang="nb-NO" dirty="0"/>
              <a:t>De lokale miljøene er helt avgjørende for å videreføre og bruke tradisjonen</a:t>
            </a:r>
          </a:p>
          <a:p>
            <a:endParaRPr lang="nb-NO" dirty="0"/>
          </a:p>
          <a:p>
            <a:endParaRPr lang="nb-NO" dirty="0"/>
          </a:p>
        </p:txBody>
      </p:sp>
    </p:spTree>
    <p:extLst>
      <p:ext uri="{BB962C8B-B14F-4D97-AF65-F5344CB8AC3E}">
        <p14:creationId xmlns:p14="http://schemas.microsoft.com/office/powerpoint/2010/main" val="432668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Fordypning og langsom læring</a:t>
            </a:r>
          </a:p>
        </p:txBody>
      </p:sp>
      <p:sp>
        <p:nvSpPr>
          <p:cNvPr id="3" name="Plassholder for innhold 2"/>
          <p:cNvSpPr>
            <a:spLocks noGrp="1"/>
          </p:cNvSpPr>
          <p:nvPr>
            <p:ph idx="1"/>
          </p:nvPr>
        </p:nvSpPr>
        <p:spPr/>
        <p:txBody>
          <a:bodyPr>
            <a:normAutofit fontScale="92500" lnSpcReduction="20000"/>
          </a:bodyPr>
          <a:lstStyle/>
          <a:p>
            <a:r>
              <a:rPr lang="nb-NO" dirty="0"/>
              <a:t>Det er i miljøet en sterk ideologi som baserer seg på langsom læring</a:t>
            </a:r>
          </a:p>
          <a:p>
            <a:endParaRPr lang="nb-NO" dirty="0"/>
          </a:p>
          <a:p>
            <a:r>
              <a:rPr lang="nb-NO" dirty="0"/>
              <a:t>Målet er ikke at mange skal bygge sin egen båt, men at noen vet hvordan gode båter skal bygges</a:t>
            </a:r>
          </a:p>
          <a:p>
            <a:endParaRPr lang="nb-NO" dirty="0"/>
          </a:p>
          <a:p>
            <a:r>
              <a:rPr lang="nb-NO" dirty="0"/>
              <a:t>Stipend og arbeidsvilkår for forskning, fordypning og utvikling av faget er viktig for å utvikle nye fagfolk og ny innsikt</a:t>
            </a:r>
          </a:p>
          <a:p>
            <a:endParaRPr lang="nb-NO" dirty="0"/>
          </a:p>
          <a:p>
            <a:r>
              <a:rPr lang="nb-NO" dirty="0"/>
              <a:t>Ikke bare noen få prioriterte miljøer og båttyper, men støtteordninger slik at miljøene selv kan utvikle seg, uavhengig av hvor i landet de befinner seg</a:t>
            </a:r>
          </a:p>
        </p:txBody>
      </p:sp>
    </p:spTree>
    <p:extLst>
      <p:ext uri="{BB962C8B-B14F-4D97-AF65-F5344CB8AC3E}">
        <p14:creationId xmlns:p14="http://schemas.microsoft.com/office/powerpoint/2010/main" val="318411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Tradisjonsbåt og fartøyvern; bruk, bevaring og bygging</a:t>
            </a:r>
          </a:p>
        </p:txBody>
      </p:sp>
      <p:sp>
        <p:nvSpPr>
          <p:cNvPr id="3" name="Plassholder for innhold 2"/>
          <p:cNvSpPr>
            <a:spLocks noGrp="1"/>
          </p:cNvSpPr>
          <p:nvPr>
            <p:ph idx="1"/>
          </p:nvPr>
        </p:nvSpPr>
        <p:spPr/>
        <p:txBody>
          <a:bodyPr>
            <a:normAutofit fontScale="85000" lnSpcReduction="20000"/>
          </a:bodyPr>
          <a:lstStyle/>
          <a:p>
            <a:pPr marL="114300" indent="0">
              <a:buNone/>
            </a:pPr>
            <a:br>
              <a:rPr lang="nb-NO" dirty="0"/>
            </a:br>
            <a:r>
              <a:rPr lang="nb-NO" dirty="0"/>
              <a:t>Undersøkelsen laget av Forbundet KYSTEN og Studieforbundet kultur og tradisjon. </a:t>
            </a:r>
          </a:p>
          <a:p>
            <a:pPr marL="114300" indent="0">
              <a:buNone/>
            </a:pPr>
            <a:endParaRPr lang="nb-NO" dirty="0"/>
          </a:p>
          <a:p>
            <a:pPr marL="114300" indent="0">
              <a:buNone/>
            </a:pPr>
            <a:r>
              <a:rPr lang="nb-NO" dirty="0"/>
              <a:t>475 svar fra eiere av båt, aktive kystlagsmedlemmer, folk som bygger eller restaurerer båt eller bare er interesserte i tradisjonsbåter og verneverdige fartøyer.</a:t>
            </a:r>
            <a:br>
              <a:rPr lang="nb-NO" dirty="0"/>
            </a:br>
            <a:br>
              <a:rPr lang="nb-NO" dirty="0"/>
            </a:br>
            <a:r>
              <a:rPr lang="nb-NO" dirty="0"/>
              <a:t>Med tradisjonsbåt mener vi alt fra små åpne klinkbåter i tre til større kravellbåter.</a:t>
            </a:r>
            <a:br>
              <a:rPr lang="nb-NO" dirty="0"/>
            </a:br>
            <a:br>
              <a:rPr lang="nb-NO" dirty="0"/>
            </a:br>
            <a:r>
              <a:rPr lang="nb-NO" dirty="0"/>
              <a:t>Målet med undersøkelsen var å få mer kunnskap om hvem som er aktive i båtmiljøet rundt om i landet, hvor det bygges eller restaureres båter, hvilke ønsker som finnes for bevaring og videreføring av kunnskap og bruk, og ikke minst hvilket behov det er for ulike kurs og utdanningstilbud på feltet.</a:t>
            </a:r>
            <a:br>
              <a:rPr lang="nb-NO" dirty="0"/>
            </a:br>
            <a:endParaRPr lang="nb-NO" dirty="0"/>
          </a:p>
        </p:txBody>
      </p:sp>
    </p:spTree>
    <p:extLst>
      <p:ext uri="{BB962C8B-B14F-4D97-AF65-F5344CB8AC3E}">
        <p14:creationId xmlns:p14="http://schemas.microsoft.com/office/powerpoint/2010/main" val="50391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Oppsummering:</a:t>
            </a:r>
            <a:br>
              <a:rPr lang="nb-NO" dirty="0"/>
            </a:br>
            <a:r>
              <a:rPr lang="nb-NO" dirty="0"/>
              <a:t>Sterke kunnskapsmiljøer</a:t>
            </a:r>
          </a:p>
        </p:txBody>
      </p:sp>
      <p:sp>
        <p:nvSpPr>
          <p:cNvPr id="3" name="Plassholder for innhold 2"/>
          <p:cNvSpPr>
            <a:spLocks noGrp="1"/>
          </p:cNvSpPr>
          <p:nvPr>
            <p:ph idx="1"/>
          </p:nvPr>
        </p:nvSpPr>
        <p:spPr/>
        <p:txBody>
          <a:bodyPr/>
          <a:lstStyle/>
          <a:p>
            <a:r>
              <a:rPr lang="nb-NO" dirty="0"/>
              <a:t>Aktive, kunnskapsrike og erfarne folk</a:t>
            </a:r>
          </a:p>
          <a:p>
            <a:endParaRPr lang="nb-NO" dirty="0"/>
          </a:p>
          <a:p>
            <a:r>
              <a:rPr lang="nb-NO" dirty="0"/>
              <a:t>En broket organisering</a:t>
            </a:r>
          </a:p>
          <a:p>
            <a:endParaRPr lang="nb-NO" dirty="0"/>
          </a:p>
          <a:p>
            <a:r>
              <a:rPr lang="nb-NO" dirty="0"/>
              <a:t>Lite fremtredende struktur og organisering av læringen</a:t>
            </a:r>
          </a:p>
          <a:p>
            <a:endParaRPr lang="nb-NO" dirty="0"/>
          </a:p>
          <a:p>
            <a:r>
              <a:rPr lang="nb-NO" dirty="0"/>
              <a:t>Men en omfattende kunnskapsproduksjon og videreføring av kunnskap i de lokale miljøene</a:t>
            </a:r>
          </a:p>
        </p:txBody>
      </p:sp>
    </p:spTree>
    <p:extLst>
      <p:ext uri="{BB962C8B-B14F-4D97-AF65-F5344CB8AC3E}">
        <p14:creationId xmlns:p14="http://schemas.microsoft.com/office/powerpoint/2010/main" val="89518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Hvem er de 475 som har svart</a:t>
            </a:r>
          </a:p>
        </p:txBody>
      </p:sp>
      <p:sp>
        <p:nvSpPr>
          <p:cNvPr id="3" name="Plassholder for innhold 2"/>
          <p:cNvSpPr>
            <a:spLocks noGrp="1"/>
          </p:cNvSpPr>
          <p:nvPr>
            <p:ph idx="1"/>
          </p:nvPr>
        </p:nvSpPr>
        <p:spPr/>
        <p:txBody>
          <a:bodyPr>
            <a:normAutofit/>
          </a:bodyPr>
          <a:lstStyle/>
          <a:p>
            <a:r>
              <a:rPr lang="nb-NO" dirty="0"/>
              <a:t>89 % menn</a:t>
            </a:r>
          </a:p>
          <a:p>
            <a:pPr marL="114300" indent="0">
              <a:buNone/>
            </a:pPr>
            <a:endParaRPr lang="nb-NO" dirty="0"/>
          </a:p>
          <a:p>
            <a:r>
              <a:rPr lang="nb-NO" dirty="0"/>
              <a:t>50- 65 år</a:t>
            </a:r>
          </a:p>
          <a:p>
            <a:endParaRPr lang="nb-NO" dirty="0"/>
          </a:p>
          <a:p>
            <a:r>
              <a:rPr lang="nb-NO" dirty="0"/>
              <a:t> Bosatt langs hele kysten </a:t>
            </a:r>
            <a:r>
              <a:rPr lang="nb-NO" sz="1800" dirty="0"/>
              <a:t>(over 330 ulike postnummer)</a:t>
            </a:r>
          </a:p>
          <a:p>
            <a:endParaRPr lang="nb-NO" dirty="0"/>
          </a:p>
          <a:p>
            <a:r>
              <a:rPr lang="nb-NO" dirty="0"/>
              <a:t>25 har trebåtbygging som yrke</a:t>
            </a:r>
          </a:p>
          <a:p>
            <a:endParaRPr lang="nb-NO" dirty="0"/>
          </a:p>
          <a:p>
            <a:r>
              <a:rPr lang="nb-NO" dirty="0"/>
              <a:t>27 har fagbrev i trebåtbygging</a:t>
            </a:r>
          </a:p>
          <a:p>
            <a:endParaRPr lang="nb-NO" dirty="0"/>
          </a:p>
        </p:txBody>
      </p:sp>
    </p:spTree>
    <p:extLst>
      <p:ext uri="{BB962C8B-B14F-4D97-AF65-F5344CB8AC3E}">
        <p14:creationId xmlns:p14="http://schemas.microsoft.com/office/powerpoint/2010/main" val="75671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hart8585573950.png"/>
          <p:cNvPicPr>
            <a:picLocks noChangeAspect="1"/>
          </p:cNvPicPr>
          <p:nvPr/>
        </p:nvPicPr>
        <p:blipFill>
          <a:blip r:embed="rId2"/>
          <a:stretch>
            <a:fillRect/>
          </a:stretch>
        </p:blipFill>
        <p:spPr>
          <a:xfrm>
            <a:off x="2049783" y="-4613384"/>
            <a:ext cx="5388428" cy="17326428"/>
          </a:xfrm>
          <a:prstGeom prst="rect">
            <a:avLst/>
          </a:prstGeom>
        </p:spPr>
      </p:pic>
      <p:sp>
        <p:nvSpPr>
          <p:cNvPr id="2" name="Tittel 1"/>
          <p:cNvSpPr>
            <a:spLocks noGrp="1"/>
          </p:cNvSpPr>
          <p:nvPr>
            <p:ph type="title"/>
          </p:nvPr>
        </p:nvSpPr>
        <p:spPr/>
        <p:txBody>
          <a:bodyPr/>
          <a:lstStyle/>
          <a:p>
            <a:r>
              <a:rPr lang="nb-NO" dirty="0"/>
              <a:t>Fødselsår</a:t>
            </a:r>
          </a:p>
        </p:txBody>
      </p:sp>
    </p:spTree>
    <p:extLst>
      <p:ext uri="{BB962C8B-B14F-4D97-AF65-F5344CB8AC3E}">
        <p14:creationId xmlns:p14="http://schemas.microsoft.com/office/powerpoint/2010/main" val="314247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Trebåtbygging </a:t>
            </a:r>
          </a:p>
        </p:txBody>
      </p:sp>
      <p:sp>
        <p:nvSpPr>
          <p:cNvPr id="3" name="Plassholder for innhold 2"/>
          <p:cNvSpPr>
            <a:spLocks noGrp="1"/>
          </p:cNvSpPr>
          <p:nvPr>
            <p:ph idx="1"/>
          </p:nvPr>
        </p:nvSpPr>
        <p:spPr/>
        <p:txBody>
          <a:bodyPr>
            <a:normAutofit fontScale="92500" lnSpcReduction="10000"/>
          </a:bodyPr>
          <a:lstStyle/>
          <a:p>
            <a:r>
              <a:rPr lang="nb-NO" dirty="0"/>
              <a:t>71% svarer at det finnes en lokal båttype som er spesiell for stedet der de bor</a:t>
            </a:r>
          </a:p>
          <a:p>
            <a:endParaRPr lang="nb-NO" dirty="0"/>
          </a:p>
          <a:p>
            <a:r>
              <a:rPr lang="nb-NO" dirty="0"/>
              <a:t>Rundt 90 ulike </a:t>
            </a:r>
            <a:r>
              <a:rPr lang="nb-NO" dirty="0" err="1"/>
              <a:t>båtnavn</a:t>
            </a:r>
            <a:r>
              <a:rPr lang="nb-NO" dirty="0"/>
              <a:t>, der oselver og nordlandsbåt går igjen, sammen med Åfjording, </a:t>
            </a:r>
            <a:r>
              <a:rPr lang="nb-NO" dirty="0" err="1"/>
              <a:t>Geitbåt</a:t>
            </a:r>
            <a:r>
              <a:rPr lang="nb-NO" dirty="0"/>
              <a:t> og </a:t>
            </a:r>
            <a:r>
              <a:rPr lang="nb-NO" dirty="0" err="1"/>
              <a:t>Færdersnekke</a:t>
            </a:r>
            <a:r>
              <a:rPr lang="nb-NO" dirty="0"/>
              <a:t>.</a:t>
            </a:r>
          </a:p>
          <a:p>
            <a:pPr marL="114300" indent="0">
              <a:buNone/>
            </a:pPr>
            <a:r>
              <a:rPr lang="nb-NO" dirty="0"/>
              <a:t> </a:t>
            </a:r>
          </a:p>
          <a:p>
            <a:r>
              <a:rPr lang="nb-NO" dirty="0"/>
              <a:t>56%  kjenner til at det bygges eller restaureres tradisjonsbåter i eget nærområde</a:t>
            </a:r>
          </a:p>
          <a:p>
            <a:pPr marL="114300" indent="0">
              <a:buNone/>
            </a:pPr>
            <a:r>
              <a:rPr lang="nb-NO" dirty="0"/>
              <a:t> </a:t>
            </a:r>
          </a:p>
          <a:p>
            <a:r>
              <a:rPr lang="nb-NO" dirty="0"/>
              <a:t>Over 70 ulike navn på enkeltpersoner, lag og verksteder som bygger og restaurerer tradisjonsbåter.</a:t>
            </a:r>
          </a:p>
          <a:p>
            <a:endParaRPr lang="nb-NO" dirty="0"/>
          </a:p>
        </p:txBody>
      </p:sp>
    </p:spTree>
    <p:extLst>
      <p:ext uri="{BB962C8B-B14F-4D97-AF65-F5344CB8AC3E}">
        <p14:creationId xmlns:p14="http://schemas.microsoft.com/office/powerpoint/2010/main" val="3179732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Medlemskap i Forbundet Kysten </a:t>
            </a:r>
          </a:p>
        </p:txBody>
      </p:sp>
      <p:sp>
        <p:nvSpPr>
          <p:cNvPr id="3" name="Plassholder for innhold 2"/>
          <p:cNvSpPr>
            <a:spLocks noGrp="1"/>
          </p:cNvSpPr>
          <p:nvPr>
            <p:ph idx="1"/>
          </p:nvPr>
        </p:nvSpPr>
        <p:spPr/>
        <p:txBody>
          <a:bodyPr/>
          <a:lstStyle/>
          <a:p>
            <a:r>
              <a:rPr lang="nb-NO" dirty="0"/>
              <a:t>61 % svarer at de er medlemmer i forbundet KYSTEN</a:t>
            </a:r>
          </a:p>
          <a:p>
            <a:endParaRPr lang="nb-NO" dirty="0"/>
          </a:p>
          <a:p>
            <a:r>
              <a:rPr lang="nb-NO" dirty="0"/>
              <a:t>Opp mot 40% har medlemskap i andre lag</a:t>
            </a:r>
          </a:p>
          <a:p>
            <a:endParaRPr lang="nb-NO" dirty="0"/>
          </a:p>
          <a:p>
            <a:r>
              <a:rPr lang="nb-NO" dirty="0"/>
              <a:t>Dette er lokallag som både er med i forbundet, lokallag som ikke er med her og andre lag som driver med kulturminnevern</a:t>
            </a:r>
          </a:p>
          <a:p>
            <a:endParaRPr lang="nb-NO" dirty="0"/>
          </a:p>
          <a:p>
            <a:r>
              <a:rPr lang="nb-NO" dirty="0"/>
              <a:t>Broket organisering og begrenset kunnskap om (og interesse for?) organisasjonsarbeid</a:t>
            </a:r>
          </a:p>
        </p:txBody>
      </p:sp>
    </p:spTree>
    <p:extLst>
      <p:ext uri="{BB962C8B-B14F-4D97-AF65-F5344CB8AC3E}">
        <p14:creationId xmlns:p14="http://schemas.microsoft.com/office/powerpoint/2010/main" val="417288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Aktive deltakere</a:t>
            </a:r>
          </a:p>
        </p:txBody>
      </p:sp>
      <p:sp>
        <p:nvSpPr>
          <p:cNvPr id="3" name="Plassholder for innhold 2"/>
          <p:cNvSpPr>
            <a:spLocks noGrp="1"/>
          </p:cNvSpPr>
          <p:nvPr>
            <p:ph idx="1"/>
          </p:nvPr>
        </p:nvSpPr>
        <p:spPr/>
        <p:txBody>
          <a:bodyPr>
            <a:normAutofit/>
          </a:bodyPr>
          <a:lstStyle/>
          <a:p>
            <a:r>
              <a:rPr lang="nb-NO" dirty="0"/>
              <a:t>Nesten 22% svarer at de har bygget trebåt alene eller sammen med andre</a:t>
            </a:r>
          </a:p>
          <a:p>
            <a:endParaRPr lang="nb-NO" dirty="0"/>
          </a:p>
          <a:p>
            <a:r>
              <a:rPr lang="nb-NO" dirty="0"/>
              <a:t>66% har vært med på restaurering av båt</a:t>
            </a:r>
          </a:p>
          <a:p>
            <a:pPr marL="114300" indent="0">
              <a:buNone/>
            </a:pPr>
            <a:endParaRPr lang="nb-NO" dirty="0"/>
          </a:p>
          <a:p>
            <a:r>
              <a:rPr lang="nb-NO" dirty="0"/>
              <a:t>76% bruker tradisjonsbåt på fritiden</a:t>
            </a:r>
          </a:p>
          <a:p>
            <a:endParaRPr lang="nb-NO" dirty="0"/>
          </a:p>
          <a:p>
            <a:r>
              <a:rPr lang="nb-NO" dirty="0"/>
              <a:t>Men bare 25% svarer at de har deltatt på et eller flere kurs i båtbygging eller restaurering</a:t>
            </a:r>
          </a:p>
          <a:p>
            <a:endParaRPr lang="nb-NO" dirty="0"/>
          </a:p>
          <a:p>
            <a:endParaRPr lang="nb-NO" dirty="0"/>
          </a:p>
        </p:txBody>
      </p:sp>
    </p:spTree>
    <p:extLst>
      <p:ext uri="{BB962C8B-B14F-4D97-AF65-F5344CB8AC3E}">
        <p14:creationId xmlns:p14="http://schemas.microsoft.com/office/powerpoint/2010/main" val="78768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Kurs og bruk</a:t>
            </a:r>
          </a:p>
        </p:txBody>
      </p:sp>
      <p:sp>
        <p:nvSpPr>
          <p:cNvPr id="3" name="Plassholder for innhold 2"/>
          <p:cNvSpPr>
            <a:spLocks noGrp="1"/>
          </p:cNvSpPr>
          <p:nvPr>
            <p:ph idx="1"/>
          </p:nvPr>
        </p:nvSpPr>
        <p:spPr/>
        <p:txBody>
          <a:bodyPr>
            <a:normAutofit fontScale="92500" lnSpcReduction="20000"/>
          </a:bodyPr>
          <a:lstStyle/>
          <a:p>
            <a:r>
              <a:rPr lang="nb-NO" dirty="0"/>
              <a:t>71% svarer at det </a:t>
            </a:r>
            <a:r>
              <a:rPr lang="nb-NO" b="1" dirty="0"/>
              <a:t>ikke</a:t>
            </a:r>
            <a:r>
              <a:rPr lang="nb-NO" dirty="0"/>
              <a:t> tilbys det kurs eller opplæring i å bygge eller restaurere tradisjonsbåter i  nærområdet</a:t>
            </a:r>
          </a:p>
          <a:p>
            <a:pPr marL="114300" indent="0">
              <a:buNone/>
            </a:pPr>
            <a:r>
              <a:rPr lang="nb-NO" dirty="0"/>
              <a:t> </a:t>
            </a:r>
          </a:p>
          <a:p>
            <a:r>
              <a:rPr lang="nb-NO" dirty="0"/>
              <a:t>Av de som svarer ja, er det mest kystlag som tilbyr slik opplæring </a:t>
            </a:r>
          </a:p>
          <a:p>
            <a:pPr marL="114300" indent="0">
              <a:buNone/>
            </a:pPr>
            <a:endParaRPr lang="nb-NO" dirty="0"/>
          </a:p>
          <a:p>
            <a:r>
              <a:rPr lang="nb-NO" dirty="0"/>
              <a:t>75% svarer at det finnes et miljø for vedlikehold, bevaring og restaurering av trebåter i nærmiljøet</a:t>
            </a:r>
          </a:p>
          <a:p>
            <a:pPr marL="114300" indent="0">
              <a:buNone/>
            </a:pPr>
            <a:r>
              <a:rPr lang="nb-NO" dirty="0"/>
              <a:t> </a:t>
            </a:r>
          </a:p>
          <a:p>
            <a:r>
              <a:rPr lang="nb-NO" dirty="0"/>
              <a:t>Også her er det mest kystlag</a:t>
            </a:r>
          </a:p>
          <a:p>
            <a:endParaRPr lang="nb-NO" dirty="0"/>
          </a:p>
          <a:p>
            <a:r>
              <a:rPr lang="nb-NO" dirty="0"/>
              <a:t>61 % svarer at det er et miljø for bruk av båt, først og fremst i regi av ulike kystlag</a:t>
            </a:r>
          </a:p>
          <a:p>
            <a:endParaRPr lang="nb-NO" dirty="0"/>
          </a:p>
        </p:txBody>
      </p:sp>
    </p:spTree>
    <p:extLst>
      <p:ext uri="{BB962C8B-B14F-4D97-AF65-F5344CB8AC3E}">
        <p14:creationId xmlns:p14="http://schemas.microsoft.com/office/powerpoint/2010/main" val="2156725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eker">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Apoteker.thmx</Template>
  <TotalTime>2319</TotalTime>
  <Words>916</Words>
  <Application>Microsoft Office PowerPoint</Application>
  <PresentationFormat>Skjermfremvisning (4:3)</PresentationFormat>
  <Paragraphs>125</Paragraphs>
  <Slides>18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18</vt:i4>
      </vt:variant>
    </vt:vector>
  </HeadingPairs>
  <TitlesOfParts>
    <vt:vector size="22" baseType="lpstr">
      <vt:lpstr>Arial</vt:lpstr>
      <vt:lpstr>Book Antiqua</vt:lpstr>
      <vt:lpstr>Century Gothic</vt:lpstr>
      <vt:lpstr>Apoteker</vt:lpstr>
      <vt:lpstr>TrebåtBYGGER - langsom læring</vt:lpstr>
      <vt:lpstr>Tradisjonsbåt og fartøyvern; bruk, bevaring og bygging</vt:lpstr>
      <vt:lpstr>Oppsummering: Sterke kunnskapsmiljøer</vt:lpstr>
      <vt:lpstr>Hvem er de 475 som har svart</vt:lpstr>
      <vt:lpstr>Fødselsår</vt:lpstr>
      <vt:lpstr>Trebåtbygging </vt:lpstr>
      <vt:lpstr>Medlemskap i Forbundet Kysten </vt:lpstr>
      <vt:lpstr>Aktive deltakere</vt:lpstr>
      <vt:lpstr>Kurs og bruk</vt:lpstr>
      <vt:lpstr>Viktige Lokale miljøer</vt:lpstr>
      <vt:lpstr>Hvilke muligheter har vi?</vt:lpstr>
      <vt:lpstr>84% er interesserte i kurs</vt:lpstr>
      <vt:lpstr>Viktig at noen andre lærer?</vt:lpstr>
      <vt:lpstr>Korte og lokale kurs</vt:lpstr>
      <vt:lpstr>Små, men viktige miljø</vt:lpstr>
      <vt:lpstr>Fagbrev for de få</vt:lpstr>
      <vt:lpstr>Fagbrev er viktig, men ikke nok</vt:lpstr>
      <vt:lpstr>Fordypning og langsom læring</vt:lpstr>
    </vt:vector>
  </TitlesOfParts>
  <Company>Kultivator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Eksperter og kunnskapsmiljøer</dc:title>
  <dc:creator>Mette Vårdal</dc:creator>
  <cp:lastModifiedBy>Torunn Elise Kveen</cp:lastModifiedBy>
  <cp:revision>21</cp:revision>
  <dcterms:created xsi:type="dcterms:W3CDTF">2016-04-05T18:27:40Z</dcterms:created>
  <dcterms:modified xsi:type="dcterms:W3CDTF">2022-01-06T14:23:52Z</dcterms:modified>
</cp:coreProperties>
</file>